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1"/>
  </p:notesMasterIdLst>
  <p:handoutMasterIdLst>
    <p:handoutMasterId r:id="rId22"/>
  </p:handoutMasterIdLst>
  <p:sldIdLst>
    <p:sldId id="305" r:id="rId2"/>
    <p:sldId id="332" r:id="rId3"/>
    <p:sldId id="352" r:id="rId4"/>
    <p:sldId id="325" r:id="rId5"/>
    <p:sldId id="333" r:id="rId6"/>
    <p:sldId id="355" r:id="rId7"/>
    <p:sldId id="358" r:id="rId8"/>
    <p:sldId id="359" r:id="rId9"/>
    <p:sldId id="360" r:id="rId10"/>
    <p:sldId id="361" r:id="rId11"/>
    <p:sldId id="362" r:id="rId12"/>
    <p:sldId id="356" r:id="rId13"/>
    <p:sldId id="340" r:id="rId14"/>
    <p:sldId id="343" r:id="rId15"/>
    <p:sldId id="344" r:id="rId16"/>
    <p:sldId id="351" r:id="rId17"/>
    <p:sldId id="350" r:id="rId18"/>
    <p:sldId id="354" r:id="rId19"/>
    <p:sldId id="322" r:id="rId20"/>
  </p:sldIdLst>
  <p:sldSz cx="9144000" cy="5143500" type="screen16x9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E86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834" autoAdjust="0"/>
  </p:normalViewPr>
  <p:slideViewPr>
    <p:cSldViewPr>
      <p:cViewPr>
        <p:scale>
          <a:sx n="75" d="100"/>
          <a:sy n="75" d="100"/>
        </p:scale>
        <p:origin x="-1236" y="-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0A6E0-3A9D-4EAC-A11E-FEC605EA2F28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AF319-A184-45FC-9DE2-EB9CD3FA1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867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36C33-2F50-4361-9651-B5934CDC7413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3846F-E4DD-4C7C-A04D-B5CB438F4AB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306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18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19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5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4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6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4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7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4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8</a:t>
            </a:fld>
            <a:endParaRPr lang="ru-RU" sz="1200" dirty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12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13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14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16153" y="9373346"/>
            <a:ext cx="2918048" cy="49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15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602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959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876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3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62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259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05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15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52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657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73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55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AA953-8F8B-41CF-A1AB-C67361DBF7BD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9" y="735546"/>
            <a:ext cx="8280919" cy="2376264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 контрольно-надзорных мероприятиях в период проведения ГИА 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/>
        </p:nvSpPr>
        <p:spPr>
          <a:xfrm>
            <a:off x="2627784" y="3219822"/>
            <a:ext cx="6516216" cy="14041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Габдрахманова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Г.З. заместитель министра - руководитель департамента надзора и контроля в сфере образования Министерства  образования и науки Республики Татарстан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2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27534"/>
            <a:ext cx="8497888" cy="3570685"/>
          </a:xfrm>
        </p:spPr>
        <p:txBody>
          <a:bodyPr>
            <a:no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rgbClr val="002060"/>
                </a:solidFill>
                <a:cs typeface="Times New Roman" pitchFamily="18" charset="0"/>
              </a:rPr>
              <a:t>Для взаимодействия с «</a:t>
            </a:r>
            <a:r>
              <a:rPr lang="ru-RU" sz="2800" b="1" u="sng" dirty="0" err="1" smtClean="0">
                <a:solidFill>
                  <a:srgbClr val="002060"/>
                </a:solidFill>
                <a:cs typeface="Times New Roman" pitchFamily="18" charset="0"/>
              </a:rPr>
              <a:t>Таттелеком</a:t>
            </a:r>
            <a:r>
              <a:rPr lang="ru-RU" sz="2800" b="1" u="sng" dirty="0" smtClean="0">
                <a:solidFill>
                  <a:srgbClr val="002060"/>
                </a:solidFill>
                <a:cs typeface="Times New Roman" pitchFamily="18" charset="0"/>
              </a:rPr>
              <a:t>»: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Необходимо письмо от руководителя ОУО на имя руководителя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районного отделения </a:t>
            </a: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«</a:t>
            </a:r>
            <a:r>
              <a:rPr lang="ru-RU" sz="2800" b="1" dirty="0" err="1">
                <a:solidFill>
                  <a:srgbClr val="002060"/>
                </a:solidFill>
                <a:ea typeface="Calibri"/>
                <a:cs typeface="Times New Roman"/>
              </a:rPr>
              <a:t>Таттелеком</a:t>
            </a: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» 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о необходимости организации дежурства в день проведения экзамена для оперативного устранения неполадок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2800" b="1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5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27534"/>
            <a:ext cx="8497888" cy="3570685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rgbClr val="002060"/>
                </a:solidFill>
                <a:ea typeface="Calibri"/>
                <a:cs typeface="Times New Roman"/>
              </a:rPr>
              <a:t>Если </a:t>
            </a:r>
            <a:r>
              <a:rPr lang="ru-RU" sz="2800" b="1" u="sng" dirty="0">
                <a:solidFill>
                  <a:srgbClr val="002060"/>
                </a:solidFill>
                <a:ea typeface="Calibri"/>
                <a:cs typeface="Times New Roman"/>
              </a:rPr>
              <a:t>в течение 15 минут</a:t>
            </a:r>
            <a:r>
              <a:rPr lang="ru-RU" sz="2800" b="1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endParaRPr lang="ru-RU" sz="2800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не 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удается восстановить работоспособность ПАК, член ГЭК останавливает экзамен в ППЭ или отдельных аудиториях ППЭ в соответствии с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Порядком 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проведения ГИА с последующим аннулированием результатов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экзамена.</a:t>
            </a:r>
            <a:endParaRPr lang="ru-RU" sz="2800" dirty="0" smtClean="0"/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701824" y="8924"/>
            <a:ext cx="7625954" cy="69061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Доступ в ППЭ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2571750"/>
            <a:ext cx="9057456" cy="2353768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- проходят </a:t>
            </a:r>
            <a:r>
              <a:rPr lang="ru-RU" sz="24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в ППЭ строго через стационарный </a:t>
            </a:r>
            <a:r>
              <a:rPr lang="ru-RU" sz="2400" b="1" dirty="0" err="1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металлодетектор</a:t>
            </a:r>
            <a:r>
              <a:rPr lang="ru-RU" sz="24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! После этого выход из ППЭ запрещается! </a:t>
            </a: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400" b="1" i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Для </a:t>
            </a:r>
            <a:r>
              <a:rPr lang="ru-RU" sz="2400" b="1" i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сопровождающих целесообразно организовать аудиторию </a:t>
            </a:r>
            <a:r>
              <a:rPr lang="ru-RU" sz="2400" b="1" i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до стационарного </a:t>
            </a:r>
            <a:r>
              <a:rPr lang="ru-RU" sz="2400" b="1" i="1" dirty="0" err="1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металлодетектора</a:t>
            </a:r>
            <a:endParaRPr lang="ru-RU" sz="2400" b="1" i="1" dirty="0">
              <a:solidFill>
                <a:srgbClr val="FF000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71220"/>
            <a:ext cx="8047286" cy="2132556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anchor="ctr"/>
          <a:lstStyle/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руководитель </a:t>
            </a: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ОО</a:t>
            </a: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руководитель ППЭ;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члены ГЭК РТ</a:t>
            </a: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организаторы;</a:t>
            </a:r>
            <a:endParaRPr lang="ru-RU" sz="2000" b="1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сотрудник </a:t>
            </a: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полиции; </a:t>
            </a:r>
            <a:endParaRPr lang="ru-RU" sz="20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м</a:t>
            </a: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едицинский работник;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технические специалисты;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редставители СМИ;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общественные наблюдатели;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участники ЕГЭ</a:t>
            </a:r>
          </a:p>
        </p:txBody>
      </p:sp>
    </p:spTree>
    <p:extLst>
      <p:ext uri="{BB962C8B-B14F-4D97-AF65-F5344CB8AC3E}">
        <p14:creationId xmlns:p14="http://schemas.microsoft.com/office/powerpoint/2010/main" val="143663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1194518" y="8924"/>
            <a:ext cx="7625954" cy="105065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этапе проведения экзамена члены ГЭК РТ по контролю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обязаны проверить: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4336" y="1224138"/>
            <a:ext cx="8429924" cy="3723878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соблюдение </a:t>
            </a:r>
            <a:r>
              <a:rPr lang="ru-RU" sz="28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порядка допуска </a:t>
            </a: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в ППЭ;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endParaRPr lang="ru-RU" sz="28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соблюдения </a:t>
            </a:r>
            <a:r>
              <a:rPr lang="ru-RU" sz="28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порядка передачи материалов </a:t>
            </a: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ГИА;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endParaRPr lang="ru-RU" sz="28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соблюдение </a:t>
            </a:r>
            <a:r>
              <a:rPr lang="ru-RU" sz="28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порядка </a:t>
            </a: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распределения </a:t>
            </a:r>
            <a:r>
              <a:rPr lang="ru-RU" sz="28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организаторов по </a:t>
            </a:r>
            <a:r>
              <a:rPr lang="ru-RU" sz="28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аудиториям;</a:t>
            </a:r>
            <a:endParaRPr lang="ru-RU" sz="2800" b="1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endParaRPr lang="ru-RU" sz="26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1138" y="1275606"/>
            <a:ext cx="8730854" cy="3291830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соблюдение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порядка выдачи экзаменационных материалов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в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аудитории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соблюдение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порядка проведения инструктажа для участников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ГИА;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соблюдение порядка сбора материалов экзамена.</a:t>
            </a:r>
            <a:endParaRPr lang="ru-RU" sz="2600" b="1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1194518" y="8924"/>
            <a:ext cx="7625954" cy="105065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этапе проведения экзамена члены ГЭК РТ по контролю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обязаны проверить: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6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1138" y="534253"/>
            <a:ext cx="8730854" cy="3888434"/>
          </a:xfrm>
          <a:prstGeom prst="rect">
            <a:avLst/>
          </a:prstGeom>
          <a:solidFill>
            <a:schemeClr val="bg1">
              <a:alpha val="31000"/>
            </a:scheme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иметь при себе сотовые телефоны, шпаргалки;</a:t>
            </a:r>
            <a:endParaRPr lang="ru-RU" sz="26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свободно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перемещаться по аудитории;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выходить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из аудитории без разрешения организатора;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общаться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друг с другом как устно, так и письменно, передавать друг другу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КИМ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.</a:t>
            </a:r>
            <a:endParaRPr lang="ru-RU" sz="2600" b="1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1073931" y="297841"/>
            <a:ext cx="7625954" cy="52532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Участникам ГИА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запрещается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88"/>
            <a:ext cx="1043608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41962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Лица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, допустившие нарушение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 удаляются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экзамена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342900" lvl="0" indent="-342900" algn="just">
              <a:buFont typeface="Arial" pitchFamily="34" charset="0"/>
              <a:buChar char="•"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Член ГЭК составляет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акт об удалении с экзамена.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just">
              <a:buFont typeface="Arial" pitchFamily="34" charset="0"/>
              <a:buChar char="•"/>
            </a:pP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 algn="just">
              <a:buFont typeface="Arial" pitchFamily="34" charset="0"/>
              <a:buChar char="•"/>
            </a:pP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ctr"/>
            <a:r>
              <a:rPr lang="ru-RU" sz="2800" b="1" i="1" dirty="0" smtClean="0">
                <a:solidFill>
                  <a:srgbClr val="FF0000"/>
                </a:solidFill>
              </a:rPr>
              <a:t>Участник ЕГЭ не </a:t>
            </a:r>
            <a:r>
              <a:rPr lang="ru-RU" sz="2800" b="1" i="1" smtClean="0">
                <a:solidFill>
                  <a:srgbClr val="FF0000"/>
                </a:solidFill>
              </a:rPr>
              <a:t>допускается к </a:t>
            </a:r>
            <a:r>
              <a:rPr lang="ru-RU" sz="2800" b="1" i="1" dirty="0" smtClean="0">
                <a:solidFill>
                  <a:srgbClr val="FF0000"/>
                </a:solidFill>
              </a:rPr>
              <a:t>повторной сдачи экзамена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46" y="4696661"/>
            <a:ext cx="8510587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4"/>
          <p:cNvSpPr txBox="1">
            <a:spLocks/>
          </p:cNvSpPr>
          <p:nvPr/>
        </p:nvSpPr>
        <p:spPr>
          <a:xfrm>
            <a:off x="795882" y="188640"/>
            <a:ext cx="7696253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Действия при обнаружении нарушения</a:t>
            </a:r>
          </a:p>
        </p:txBody>
      </p:sp>
    </p:spTree>
    <p:extLst>
      <p:ext uri="{BB962C8B-B14F-4D97-AF65-F5344CB8AC3E}">
        <p14:creationId xmlns:p14="http://schemas.microsoft.com/office/powerpoint/2010/main" val="2931006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987574"/>
            <a:ext cx="81850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Руководителям органов управления образованием н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еобходимо обеспечить 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явку нарушителей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(участников ЕГЭ с родителями или законными представителями) на 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следующий день в </a:t>
            </a:r>
            <a:r>
              <a:rPr lang="ru-RU" sz="2800" b="1" i="1" dirty="0" smtClean="0">
                <a:solidFill>
                  <a:srgbClr val="002060"/>
                </a:solidFill>
                <a:ea typeface="Times New Roman"/>
                <a:cs typeface="Times New Roman" pitchFamily="18" charset="0"/>
              </a:rPr>
              <a:t>Департамент </a:t>
            </a:r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для выяснения обстоятельств правонарушения.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41" y="4659982"/>
            <a:ext cx="8510587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97283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 txBox="1">
            <a:spLocks/>
          </p:cNvSpPr>
          <p:nvPr/>
        </p:nvSpPr>
        <p:spPr>
          <a:xfrm>
            <a:off x="453621" y="90469"/>
            <a:ext cx="7560838" cy="5614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Удаления, аннулирования и пересдачи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5295" y="628092"/>
            <a:ext cx="4159206" cy="76479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Удаление членом ГЭК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за нарушение</a:t>
            </a:r>
            <a:endParaRPr lang="ru-RU" sz="2000" b="1" dirty="0">
              <a:solidFill>
                <a:srgbClr val="FF000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5295" y="1392888"/>
            <a:ext cx="4159206" cy="96585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Аннулирование за нарушение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(в т.ч. выявленное при перепроверке</a:t>
            </a:r>
            <a:r>
              <a:rPr lang="ru-RU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FF000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50920" y="789552"/>
            <a:ext cx="2233448" cy="12201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ашивка 2"/>
          <p:cNvSpPr/>
          <p:nvPr/>
        </p:nvSpPr>
        <p:spPr>
          <a:xfrm>
            <a:off x="4893966" y="946696"/>
            <a:ext cx="432048" cy="922976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9061" y="802401"/>
            <a:ext cx="2365398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a typeface="Verdana" panose="020B0604030504040204" pitchFamily="34" charset="0"/>
                <a:cs typeface="Times New Roman" pitchFamily="18" charset="0"/>
              </a:rPr>
              <a:t>Без права пересдачи в текущем году</a:t>
            </a:r>
            <a:endParaRPr lang="ru-RU" sz="2400" b="1" dirty="0">
              <a:solidFill>
                <a:srgbClr val="002060"/>
              </a:solidFill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49060" y="2161831"/>
            <a:ext cx="2235307" cy="14398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859652" y="2404735"/>
            <a:ext cx="194421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a typeface="Verdana" panose="020B0604030504040204" pitchFamily="34" charset="0"/>
                <a:cs typeface="Times New Roman" pitchFamily="18" charset="0"/>
              </a:rPr>
              <a:t>С правом пересдачи</a:t>
            </a:r>
            <a:endParaRPr lang="ru-RU" sz="2400" b="1" dirty="0">
              <a:solidFill>
                <a:srgbClr val="002060"/>
              </a:solidFill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3589" y="3816400"/>
            <a:ext cx="7127592" cy="88858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Все решения об утверждении, изменении или аннулировании результатов ЕГЭ принимает </a:t>
            </a:r>
            <a:r>
              <a:rPr lang="ru-RU" sz="24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председатель ГЭК </a:t>
            </a:r>
            <a:endParaRPr lang="ru-RU" sz="2400" b="1" dirty="0">
              <a:solidFill>
                <a:srgbClr val="FF000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88725" y="3648625"/>
            <a:ext cx="7125734" cy="122413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95295" y="2358744"/>
            <a:ext cx="4159206" cy="129312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  <a:ea typeface="Verdana" pitchFamily="34" charset="0"/>
                <a:cs typeface="Times New Roman" pitchFamily="18" charset="0"/>
              </a:rPr>
              <a:t>В случае остановки экзамена членом ГЭК (по согласованию с председателем ГЭК) в отдельных аудиториях или во всем ППЭ</a:t>
            </a:r>
            <a:endParaRPr lang="ru-RU" sz="2000" b="1" dirty="0">
              <a:solidFill>
                <a:srgbClr val="FF0000"/>
              </a:solidFill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4893966" y="2358744"/>
            <a:ext cx="432048" cy="922976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56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1242566" y="559939"/>
            <a:ext cx="6400800" cy="378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1227584" y="188640"/>
            <a:ext cx="6944816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cs typeface="Times New Roman" pitchFamily="18" charset="0"/>
              </a:rPr>
              <a:t>ОТВЕТСТВЕННОСТЬ ЗА  ЕГЭ</a:t>
            </a: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819" y="797121"/>
            <a:ext cx="6785818" cy="3823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19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483518"/>
            <a:ext cx="806489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правовые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документы</a:t>
            </a:r>
          </a:p>
          <a:p>
            <a:pPr algn="ctr"/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от 29.12.2012 № 273-ФЗ «Об образовании в Российской Федерации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</a:t>
            </a:r>
            <a:r>
              <a:rPr lang="ru-RU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Минобрнауки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России от 26.12.2013 № 1400 «Об утверждении Порядка проведения государственной итоговой аттестации по образовательным программам среднего общего образования» (зарегистрирован Минюстом России 03.02.2014, регистрационный № 31205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"КОДЕКС 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РОССИЙСКОЙ ФЕДЕРАЦИИ ОБ АДМИНИСТРАТИВНЫХ ПРАВОНАРУШЕНИЯХ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3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prstClr val="white"/>
                </a:solidFill>
              </a:rPr>
              <a:t>Министерство образования и науки Республики Татарстан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1454" y="627534"/>
            <a:ext cx="7632848" cy="4032448"/>
          </a:xfrm>
          <a:prstGeom prst="rect">
            <a:avLst/>
          </a:prstGeom>
          <a:noFill/>
          <a:ln w="55000" cap="flat" cmpd="thickThin" algn="ctr">
            <a:noFill/>
            <a:prstDash val="sysDash"/>
          </a:ln>
          <a:effectLst/>
        </p:spPr>
        <p:txBody>
          <a:bodyPr anchor="ctr"/>
          <a:lstStyle/>
          <a:p>
            <a:pPr marL="704850" marR="0" lvl="0" indent="-34290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Представители </a:t>
            </a:r>
            <a:r>
              <a:rPr kumimoji="0" lang="ru-RU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Рособрнадзора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 (федеральные общественные инспекторы и федеральные общественные наблюдатели)</a:t>
            </a:r>
          </a:p>
          <a:p>
            <a:pPr marL="704850" marR="0" lvl="0" indent="-34290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Ч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лены ГЭК РТ (представители ВПО и СПО ) и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Члены ГЭК РТ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по контролю (сотрудники МО и НРТ) </a:t>
            </a:r>
          </a:p>
          <a:p>
            <a:pPr marL="704850" marR="0" lvl="0" indent="-34290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Сотрудники органа исполнительной власти субъекта РФ, осуществляющие переданные полномочия РФ в сфере образования</a:t>
            </a:r>
          </a:p>
          <a:p>
            <a:pPr marL="704850" marR="0" lvl="0" indent="-34290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  <a:cs typeface="Times New Roman" pitchFamily="18" charset="0"/>
              </a:rPr>
              <a:t>Общественные наблюдатели (представители СМИ, общественных организаций, партий, родительских комитетов….)</a:t>
            </a: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>
          <a:xfrm>
            <a:off x="1477478" y="122734"/>
            <a:ext cx="6400800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Система контроля на ЕГЭ - 2014</a:t>
            </a:r>
          </a:p>
        </p:txBody>
      </p:sp>
    </p:spTree>
    <p:extLst>
      <p:ext uri="{BB962C8B-B14F-4D97-AF65-F5344CB8AC3E}">
        <p14:creationId xmlns:p14="http://schemas.microsoft.com/office/powerpoint/2010/main" val="10371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483518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Республике Татарстан -  107 ППЭ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каждом пункте проведения ЕГЭ -  сотрудники Департамента или МО и Н РТ, наделенные некоторыми полномочиями контроля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21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1194518" y="8924"/>
            <a:ext cx="6400800" cy="69061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Члены ГЭК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Times New Roman" pitchFamily="18" charset="0"/>
              </a:rPr>
              <a:t>РТ по контролю: </a:t>
            </a:r>
          </a:p>
          <a:p>
            <a:pPr marL="0" indent="0" algn="ctr"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1846" y="929717"/>
            <a:ext cx="8533456" cy="422752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осуществляют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контроль за проведением ЕГЭ в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ППЭ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за </a:t>
            </a:r>
            <a:r>
              <a:rPr lang="ru-RU" sz="2600" b="1" dirty="0">
                <a:solidFill>
                  <a:srgbClr val="C00000"/>
                </a:solidFill>
                <a:ea typeface="Verdana" pitchFamily="34" charset="0"/>
                <a:cs typeface="Times New Roman" pitchFamily="18" charset="0"/>
              </a:rPr>
              <a:t>сутки до дня проведения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ЕГЭ: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члены </a:t>
            </a:r>
            <a:r>
              <a:rPr lang="ru-RU" sz="2600" b="1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ГЭК РТ по </a:t>
            </a: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контролю;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руководитель ППЭ;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руководитель ОО;</a:t>
            </a: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сотрудник полиции; </a:t>
            </a:r>
          </a:p>
          <a:p>
            <a:pPr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600" b="1" u="sng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проводят </a:t>
            </a:r>
            <a:r>
              <a:rPr lang="ru-RU" sz="2600" b="1" u="sng" dirty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приемку </a:t>
            </a:r>
            <a:r>
              <a:rPr lang="ru-RU" sz="2600" b="1" u="sng" dirty="0" smtClean="0">
                <a:solidFill>
                  <a:srgbClr val="002060"/>
                </a:solidFill>
                <a:ea typeface="Verdana" pitchFamily="34" charset="0"/>
                <a:cs typeface="Times New Roman" pitchFamily="18" charset="0"/>
              </a:rPr>
              <a:t>ППЭ. </a:t>
            </a:r>
            <a:endParaRPr lang="ru-RU" sz="2600" b="1" u="sng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  <a:defRPr/>
            </a:pPr>
            <a:endParaRPr lang="ru-RU" sz="2600" b="1" dirty="0" smtClean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endParaRPr lang="ru-RU" sz="2800" b="1" dirty="0">
              <a:solidFill>
                <a:srgbClr val="002060"/>
              </a:solidFill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1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347644" y="76794"/>
            <a:ext cx="7344816" cy="2484276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Все ППЭ оборудуются:</a:t>
            </a:r>
          </a:p>
          <a:p>
            <a:pPr>
              <a:lnSpc>
                <a:spcPct val="120000"/>
              </a:lnSpc>
              <a:spcAft>
                <a:spcPts val="0"/>
              </a:spcAft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buAutoNum type="arabicPeriod"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Средствами видеонаблюдения </a:t>
            </a:r>
          </a:p>
          <a:p>
            <a:pPr>
              <a:lnSpc>
                <a:spcPct val="120000"/>
              </a:lnSpc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2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. Стационарными металлоискателями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1824" y="2561070"/>
            <a:ext cx="8178241" cy="188724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Verdana" pitchFamily="34" charset="0"/>
                <a:cs typeface="Times New Roman" pitchFamily="18" charset="0"/>
              </a:rPr>
              <a:t>Письмом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Verdana" pitchFamily="34" charset="0"/>
                <a:cs typeface="Times New Roman" pitchFamily="18" charset="0"/>
              </a:rPr>
              <a:t>МОиН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Verdana" pitchFamily="34" charset="0"/>
                <a:cs typeface="Times New Roman" pitchFamily="18" charset="0"/>
              </a:rPr>
              <a:t>РТ от 8.05.2014 №7332/14 за каждым ППЭ закреплены </a:t>
            </a:r>
            <a:r>
              <a:rPr lang="ru-RU" sz="2400" b="1" dirty="0" err="1" smtClean="0">
                <a:solidFill>
                  <a:srgbClr val="002060"/>
                </a:solidFill>
                <a:latin typeface="+mj-lt"/>
                <a:ea typeface="Verdana" pitchFamily="34" charset="0"/>
                <a:cs typeface="Times New Roman" pitchFamily="18" charset="0"/>
              </a:rPr>
              <a:t>металлодетекторы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Verdana" pitchFamily="34" charset="0"/>
                <a:cs typeface="Times New Roman" pitchFamily="18" charset="0"/>
              </a:rPr>
              <a:t>. </a:t>
            </a:r>
            <a:endParaRPr lang="ru-RU" sz="2400" b="1" dirty="0" smtClean="0">
              <a:solidFill>
                <a:srgbClr val="002060"/>
              </a:solidFill>
              <a:latin typeface="+mj-lt"/>
              <a:ea typeface="Verdana" pitchFamily="34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defRPr/>
            </a:pPr>
            <a:endParaRPr lang="ru-RU" sz="2400" b="1" dirty="0" smtClean="0">
              <a:solidFill>
                <a:srgbClr val="FF0000"/>
              </a:solidFill>
              <a:latin typeface="+mj-lt"/>
              <a:ea typeface="Verdana" pitchFamily="34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j-lt"/>
                <a:ea typeface="Verdana" pitchFamily="34" charset="0"/>
                <a:cs typeface="Times New Roman" pitchFamily="18" charset="0"/>
              </a:rPr>
              <a:t>Необходимо проверить работу оборудования до экзамена!</a:t>
            </a:r>
            <a:endParaRPr lang="ru-RU" sz="2400" b="1" dirty="0">
              <a:solidFill>
                <a:srgbClr val="FF0000"/>
              </a:solidFill>
              <a:latin typeface="+mj-lt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1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71600" y="1020415"/>
            <a:ext cx="7720860" cy="2484276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Организаторы в аудитории </a:t>
            </a:r>
          </a:p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–  все свои действия проговаривают на камеру видеонаблюдения!!!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1824" y="2561070"/>
            <a:ext cx="8178241" cy="188724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ru-RU" sz="2400" b="1" dirty="0">
              <a:solidFill>
                <a:srgbClr val="FF0000"/>
              </a:solidFill>
              <a:latin typeface="+mj-lt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71600" y="1020415"/>
            <a:ext cx="7720860" cy="2484276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Организаторы в аудитории </a:t>
            </a:r>
          </a:p>
          <a:p>
            <a:pPr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–  все свои действия проговаривают на камеру видеонаблюдения!!!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1824" y="2561070"/>
            <a:ext cx="8178241" cy="1887243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ru-RU" sz="2400" b="1" dirty="0">
              <a:solidFill>
                <a:srgbClr val="FF0000"/>
              </a:solidFill>
              <a:latin typeface="+mj-lt"/>
              <a:ea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8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403648" cy="5143500"/>
          </a:xfrm>
          <a:prstGeom prst="rect">
            <a:avLst/>
          </a:prstGeom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411510"/>
            <a:ext cx="8497888" cy="448249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rgbClr val="002060"/>
                </a:solidFill>
                <a:cs typeface="Times New Roman" pitchFamily="18" charset="0"/>
              </a:rPr>
              <a:t>Внештатные </a:t>
            </a:r>
            <a:r>
              <a:rPr lang="ru-RU" sz="2800" b="1" u="sng" dirty="0" smtClean="0">
                <a:solidFill>
                  <a:srgbClr val="002060"/>
                </a:solidFill>
                <a:cs typeface="Times New Roman" pitchFamily="18" charset="0"/>
              </a:rPr>
              <a:t>ситуации</a:t>
            </a:r>
            <a:endParaRPr lang="ru-RU" sz="2800" b="1" u="sng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indent="0" algn="just">
              <a:lnSpc>
                <a:spcPct val="115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случае 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внезапного </a:t>
            </a:r>
            <a:r>
              <a:rPr lang="ru-RU" sz="2800" dirty="0">
                <a:solidFill>
                  <a:srgbClr val="002060"/>
                </a:solidFill>
                <a:cs typeface="Times New Roman" pitchFamily="18" charset="0"/>
              </a:rPr>
              <a:t>отключения </a:t>
            </a:r>
            <a:r>
              <a:rPr lang="ru-RU" sz="2800" dirty="0" smtClean="0">
                <a:solidFill>
                  <a:srgbClr val="002060"/>
                </a:solidFill>
                <a:cs typeface="Times New Roman" pitchFamily="18" charset="0"/>
              </a:rPr>
              <a:t>системы видеонаблюдения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технический специалист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связывается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со службой поддержки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по 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 pitchFamily="18" charset="0"/>
              </a:rPr>
              <a:t>телефону «горячей линии»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8-800-200-43-12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,</a:t>
            </a:r>
          </a:p>
          <a:p>
            <a:pPr lvl="0" indent="0" algn="just">
              <a:lnSpc>
                <a:spcPct val="115000"/>
              </a:lnSpc>
              <a:buNone/>
            </a:pP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если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исправить не возможно то рассматривается вопрос </a:t>
            </a:r>
            <a:r>
              <a:rPr lang="ru-RU" sz="2800" b="1" u="sng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непосредственного </a:t>
            </a:r>
            <a:r>
              <a:rPr lang="ru-RU" sz="2800" b="1" u="sng" dirty="0">
                <a:solidFill>
                  <a:srgbClr val="002060"/>
                </a:solidFill>
                <a:ea typeface="Calibri"/>
                <a:cs typeface="Times New Roman" pitchFamily="18" charset="0"/>
              </a:rPr>
              <a:t>выезда в </a:t>
            </a:r>
            <a:r>
              <a:rPr lang="ru-RU" sz="2800" b="1" u="sng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ППЭ</a:t>
            </a:r>
            <a:r>
              <a:rPr lang="ru-RU" sz="2800" b="1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технического специалиста «</a:t>
            </a:r>
            <a:r>
              <a:rPr lang="ru-RU" sz="2800" dirty="0" err="1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Таттелеком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 pitchFamily="18" charset="0"/>
              </a:rPr>
              <a:t>»</a:t>
            </a:r>
            <a:endParaRPr lang="ru-RU" sz="2800" dirty="0">
              <a:solidFill>
                <a:srgbClr val="002060"/>
              </a:solidFill>
              <a:ea typeface="Calibri"/>
              <a:cs typeface="Times New Roman" pitchFamily="18" charset="0"/>
            </a:endParaRPr>
          </a:p>
          <a:p>
            <a:pPr lvl="0" indent="0" algn="just">
              <a:lnSpc>
                <a:spcPct val="115000"/>
              </a:lnSpc>
              <a:buNone/>
            </a:pPr>
            <a:endParaRPr lang="ru-RU" sz="2400" dirty="0">
              <a:solidFill>
                <a:prstClr val="black"/>
              </a:solidFill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800" dirty="0" smtClean="0"/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701824" y="4804000"/>
            <a:ext cx="8370168" cy="288032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Министерство образования и науки Республики Татарстан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82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768</Words>
  <Application>Microsoft Office PowerPoint</Application>
  <PresentationFormat>Экран (16:9)</PresentationFormat>
  <Paragraphs>121</Paragraphs>
  <Slides>19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Pub</cp:lastModifiedBy>
  <cp:revision>169</cp:revision>
  <cp:lastPrinted>2014-05-13T15:27:06Z</cp:lastPrinted>
  <dcterms:created xsi:type="dcterms:W3CDTF">2014-03-04T07:12:45Z</dcterms:created>
  <dcterms:modified xsi:type="dcterms:W3CDTF">2014-05-13T17:06:51Z</dcterms:modified>
</cp:coreProperties>
</file>